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2"/>
  </p:notesMasterIdLst>
  <p:sldIdLst>
    <p:sldId id="256" r:id="rId2"/>
    <p:sldId id="267" r:id="rId3"/>
    <p:sldId id="266" r:id="rId4"/>
    <p:sldId id="265" r:id="rId5"/>
    <p:sldId id="274" r:id="rId6"/>
    <p:sldId id="270" r:id="rId7"/>
    <p:sldId id="269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 autoAdjust="0"/>
    <p:restoredTop sz="92451" autoAdjust="0"/>
  </p:normalViewPr>
  <p:slideViewPr>
    <p:cSldViewPr snapToGrid="0" showGuides="1">
      <p:cViewPr varScale="1">
        <p:scale>
          <a:sx n="117" d="100"/>
          <a:sy n="117" d="100"/>
        </p:scale>
        <p:origin x="12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B6B03-1757-446F-B0BC-53091B28F540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7C8F6-E779-4C44-B01B-5A1077135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8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solidFill>
                  <a:srgbClr val="C00000"/>
                </a:solidFill>
              </a:rPr>
              <a:t>Religion is not only what we do in the temple but also in everything that we do outside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7C8F6-E779-4C44-B01B-5A10771350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9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7C8F6-E779-4C44-B01B-5A10771350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9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solidFill>
                  <a:srgbClr val="C00000"/>
                </a:solidFill>
              </a:rPr>
              <a:t>Religion is not only what we do in the temple but also in everything that we do outside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7C8F6-E779-4C44-B01B-5A10771350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9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7C8F6-E779-4C44-B01B-5A10771350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9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7C8F6-E779-4C44-B01B-5A10771350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9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7C8F6-E779-4C44-B01B-5A10771350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9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solidFill>
                  <a:srgbClr val="C00000"/>
                </a:solidFill>
              </a:rPr>
              <a:t>Religion is not only what we do in the temple but also in everything that we do outside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7C8F6-E779-4C44-B01B-5A10771350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4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4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8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1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4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3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3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8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8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3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F235-CC33-4607-B644-B7FBFA5880DF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73FCF-07A4-4E96-9B3F-9B749F4B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8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jaintempleva.org/pathshala-student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3518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JTVA Pathshala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277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Pathshala Year 2015-2016</a:t>
            </a:r>
          </a:p>
        </p:txBody>
      </p:sp>
      <p:pic>
        <p:nvPicPr>
          <p:cNvPr id="1028" name="Picture 4" descr="log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302" y="416927"/>
            <a:ext cx="12858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23411"/>
            <a:ext cx="12192000" cy="92242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63716"/>
            <a:ext cx="12192000" cy="92242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906943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034" y="80211"/>
            <a:ext cx="69773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24543" y="260567"/>
            <a:ext cx="10929257" cy="884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Shankeshwar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Group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8292" y="1492058"/>
            <a:ext cx="3598730" cy="479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C00000"/>
                </a:solidFill>
              </a:rPr>
              <a:t>Generic Plan for Each Class</a:t>
            </a:r>
          </a:p>
          <a:p>
            <a:pPr algn="l"/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" y="1144577"/>
            <a:ext cx="11247120" cy="64008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51851" y="1500222"/>
            <a:ext cx="5401949" cy="479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rgbClr val="C00000"/>
                </a:solidFill>
              </a:rPr>
              <a:t>Books</a:t>
            </a:r>
            <a:endParaRPr lang="en-US" sz="2000" b="1" dirty="0">
              <a:solidFill>
                <a:srgbClr val="C00000"/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Pratikraman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Sutra Book (941)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Jain Philosophy Practice (Book 302 – level 3)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Jain Puja Book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r>
              <a:rPr lang="en-US" sz="2000" b="1" dirty="0" err="1">
                <a:solidFill>
                  <a:srgbClr val="C00000"/>
                </a:solidFill>
              </a:rPr>
              <a:t>Derasar</a:t>
            </a:r>
            <a:r>
              <a:rPr lang="en-US" sz="2000" b="1" dirty="0">
                <a:solidFill>
                  <a:srgbClr val="C00000"/>
                </a:solidFill>
              </a:rPr>
              <a:t> Puja Days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 22, Feb 14, Apr 10, Jun 5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will meet at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derasar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as a group we will do 9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angh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puja at the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derasar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(possibly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chaityavandan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arti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mangal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divo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time permits)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r>
              <a:rPr lang="en-US" sz="1800" b="1" dirty="0" smtClean="0">
                <a:solidFill>
                  <a:srgbClr val="C00000"/>
                </a:solidFill>
              </a:rPr>
              <a:t>Teachers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Helli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Shah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Shivangi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(back-up)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1163" y="6213357"/>
            <a:ext cx="3941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This is just a generic plan </a:t>
            </a:r>
            <a:r>
              <a:rPr lang="en-US" sz="1200" i="1" dirty="0" smtClean="0"/>
              <a:t>- we will switch the topics order, introduce new topics, and update as </a:t>
            </a:r>
            <a:r>
              <a:rPr lang="en-US" sz="1200" i="1" dirty="0"/>
              <a:t>needed</a:t>
            </a:r>
          </a:p>
        </p:txBody>
      </p:sp>
      <p:sp>
        <p:nvSpPr>
          <p:cNvPr id="8" name="Rectangle 7"/>
          <p:cNvSpPr/>
          <p:nvPr/>
        </p:nvSpPr>
        <p:spPr>
          <a:xfrm>
            <a:off x="408215" y="2035445"/>
            <a:ext cx="3339193" cy="3095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Greetings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8208" y="2548202"/>
            <a:ext cx="3339193" cy="3037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Sootra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4543" y="3088118"/>
            <a:ext cx="3339193" cy="3095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Stuti</a:t>
            </a:r>
            <a:r>
              <a:rPr lang="en-US" dirty="0"/>
              <a:t> </a:t>
            </a:r>
            <a:r>
              <a:rPr lang="en-US" dirty="0" smtClean="0"/>
              <a:t>/ Prayers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8215" y="3604148"/>
            <a:ext cx="3339193" cy="29467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Review Homework/Quiz/Story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3606" y="4768747"/>
            <a:ext cx="3339193" cy="3102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22714" y="4201728"/>
            <a:ext cx="3339193" cy="31024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Jain Principles &amp; Concepts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08213" y="5370243"/>
            <a:ext cx="3339193" cy="3102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with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034" y="80211"/>
            <a:ext cx="69773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24543" y="260567"/>
            <a:ext cx="10929257" cy="884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JTVA Pathshala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8291" y="1492058"/>
            <a:ext cx="11274878" cy="479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Pathshala Vision</a:t>
            </a: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Teach our kids Jain Literature, Philosophy, Principles and Values</a:t>
            </a: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Teach with meaning so kids can see application of Jainism in daily life</a:t>
            </a: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Instill Jain values that will enable them to live life in a peaceful, happy and confident way </a:t>
            </a:r>
          </a:p>
          <a:p>
            <a:pPr lvl="1"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Pathshala Approach</a:t>
            </a: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Make it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simple and fun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Storytelling,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Pictorial</a:t>
            </a: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Practical application like food donation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Annual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 and Certificate</a:t>
            </a: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Kids will perform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their talent annually during June Anniversary program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" y="1144577"/>
            <a:ext cx="11247120" cy="64008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429427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034" y="80211"/>
            <a:ext cx="69773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32564" y="276609"/>
            <a:ext cx="10929257" cy="7500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Pathshala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Goals for 2015-16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99955" y="1379763"/>
            <a:ext cx="3706298" cy="4797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b="1" dirty="0" smtClean="0">
                <a:solidFill>
                  <a:srgbClr val="C00000"/>
                </a:solidFill>
              </a:rPr>
              <a:t>Jain Values/Principles</a:t>
            </a: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Ahimsa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Anekantavada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Aparigraha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Right 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knowledge, Right belief, Right conduct </a:t>
            </a: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Five 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Jain Principles - Ahimsa, Satya,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Asteya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Bramcharya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Aparigraha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Atma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Karma</a:t>
            </a: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Types of Karma</a:t>
            </a: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Leshya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Five senses - examples of life in various 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senses</a:t>
            </a: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Humanity</a:t>
            </a:r>
          </a:p>
          <a:p>
            <a:pPr marL="168275" indent="-168275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more…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/>
            <a:endParaRPr lang="en-US" dirty="0" smtClean="0">
              <a:solidFill>
                <a:srgbClr val="C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921724" y="1315451"/>
            <a:ext cx="40105" cy="50292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Content Placeholder 2"/>
          <p:cNvSpPr txBox="1">
            <a:spLocks/>
          </p:cNvSpPr>
          <p:nvPr/>
        </p:nvSpPr>
        <p:spPr>
          <a:xfrm>
            <a:off x="3979875" y="1395804"/>
            <a:ext cx="3706298" cy="4797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rgbClr val="C00000"/>
                </a:solidFill>
              </a:rPr>
              <a:t>Jain </a:t>
            </a:r>
            <a:r>
              <a:rPr lang="en-US" sz="2000" b="1" dirty="0" err="1" smtClean="0">
                <a:solidFill>
                  <a:srgbClr val="C00000"/>
                </a:solidFill>
              </a:rPr>
              <a:t>Sootras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Navkar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Mantra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Panchindya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Icchami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Khamashano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Ichchakar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…, 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Puja and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Darshan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Duhas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…,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Iriyavahiya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…,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Tassa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Uttari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..,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Logassa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…,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Karemi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Bhante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..,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Namuththunam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Javanti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Chaihai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..,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Uvasaggaharam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Chaityavandan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Samayik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n-US" sz="1600" dirty="0"/>
          </a:p>
          <a:p>
            <a:pPr algn="l"/>
            <a:r>
              <a:rPr lang="en-US" sz="2200" b="1" dirty="0" smtClean="0">
                <a:solidFill>
                  <a:srgbClr val="C00000"/>
                </a:solidFill>
              </a:rPr>
              <a:t>Jain </a:t>
            </a:r>
            <a:r>
              <a:rPr lang="en-US" sz="2200" b="1" dirty="0" err="1" smtClean="0">
                <a:solidFill>
                  <a:srgbClr val="C00000"/>
                </a:solidFill>
              </a:rPr>
              <a:t>Stuti</a:t>
            </a:r>
            <a:endParaRPr lang="en-US" sz="2200" b="1" dirty="0">
              <a:solidFill>
                <a:srgbClr val="C00000"/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Darshanam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Dev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Chattari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Mangalam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Maitri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Bhavana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more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 algn="l"/>
            <a:endParaRPr lang="en-US" sz="1600" dirty="0"/>
          </a:p>
          <a:p>
            <a:pPr marL="168275" indent="-168275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C00000"/>
              </a:solidFill>
            </a:endParaRPr>
          </a:p>
          <a:p>
            <a:pPr lvl="1" algn="l"/>
            <a:endParaRPr lang="en-US" dirty="0" smtClean="0">
              <a:solidFill>
                <a:srgbClr val="C0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811933" y="1267612"/>
            <a:ext cx="40105" cy="50292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7870084" y="1347965"/>
            <a:ext cx="3706298" cy="479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900" b="1" dirty="0">
                <a:solidFill>
                  <a:srgbClr val="C00000"/>
                </a:solidFill>
              </a:rPr>
              <a:t>Jain Concepts</a:t>
            </a:r>
          </a:p>
          <a:p>
            <a:pPr marL="168275" indent="-168275" algn="l">
              <a:lnSpc>
                <a:spcPct val="7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24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Bhagwan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Names and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Chinhas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7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Anghs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Ashta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Prakari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Puja </a:t>
            </a:r>
          </a:p>
          <a:p>
            <a:pPr marL="168275" indent="-168275" algn="l">
              <a:lnSpc>
                <a:spcPct val="7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Tirth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Places</a:t>
            </a:r>
          </a:p>
          <a:p>
            <a:pPr marL="168275" indent="-168275" algn="l">
              <a:lnSpc>
                <a:spcPct val="7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Life of Sadhu &amp;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Sadhvi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Maharaj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7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Jain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Festivals</a:t>
            </a:r>
          </a:p>
          <a:p>
            <a:pPr algn="l">
              <a:lnSpc>
                <a:spcPct val="70000"/>
              </a:lnSpc>
              <a:buClr>
                <a:srgbClr val="C00000"/>
              </a:buClr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C00000"/>
              </a:solidFill>
            </a:endParaRPr>
          </a:p>
          <a:p>
            <a:pPr marL="168275" indent="-168275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C00000"/>
              </a:solidFill>
            </a:endParaRPr>
          </a:p>
          <a:p>
            <a:pPr lvl="1" algn="l"/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6168" y="6320588"/>
            <a:ext cx="10250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Teaching curriculum and approach will be based on group level  </a:t>
            </a:r>
            <a:endParaRPr lang="en-US" sz="2000" i="1" dirty="0"/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" y="1144577"/>
            <a:ext cx="11247120" cy="64008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6423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log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034" y="80211"/>
            <a:ext cx="69773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16522" y="148273"/>
            <a:ext cx="10929257" cy="884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JTVA Pathshala Age Group and Team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427674"/>
              </p:ext>
            </p:extLst>
          </p:nvPr>
        </p:nvGraphicFramePr>
        <p:xfrm>
          <a:off x="948778" y="1652334"/>
          <a:ext cx="9896022" cy="43813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98674"/>
                <a:gridCol w="2294768"/>
                <a:gridCol w="4302580"/>
              </a:tblGrid>
              <a:tr h="357738">
                <a:tc>
                  <a:txBody>
                    <a:bodyPr/>
                    <a:lstStyle/>
                    <a:p>
                      <a:r>
                        <a:rPr lang="en-US" dirty="0" smtClean="0"/>
                        <a:t>Pathshala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Teachers</a:t>
                      </a:r>
                      <a:endParaRPr lang="en-US" dirty="0"/>
                    </a:p>
                  </a:txBody>
                  <a:tcPr/>
                </a:tc>
              </a:tr>
              <a:tr h="5543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Palitana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3-5</a:t>
                      </a:r>
                      <a:r>
                        <a:rPr lang="en-US" baseline="0" dirty="0" smtClean="0"/>
                        <a:t> years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Pratiksha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Shruti</a:t>
                      </a:r>
                      <a:endParaRPr lang="en-US" dirty="0"/>
                    </a:p>
                  </a:txBody>
                  <a:tcPr anchor="ctr"/>
                </a:tc>
              </a:tr>
              <a:tr h="5633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Pavapuri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6-7 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Sujata, </a:t>
                      </a:r>
                      <a:r>
                        <a:rPr lang="en-US" dirty="0" err="1" smtClean="0"/>
                        <a:t>Bijal</a:t>
                      </a:r>
                      <a:endParaRPr lang="en-US" dirty="0"/>
                    </a:p>
                  </a:txBody>
                  <a:tcPr anchor="ctr"/>
                </a:tc>
              </a:tr>
              <a:tr h="5633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Sametshikhar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8-9 years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Purvi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Hita</a:t>
                      </a:r>
                      <a:endParaRPr lang="en-US" dirty="0"/>
                    </a:p>
                  </a:txBody>
                  <a:tcPr anchor="ctr"/>
                </a:tc>
              </a:tr>
              <a:tr h="58782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Shankheshwar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years and up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Helli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Shivangi</a:t>
                      </a:r>
                      <a:endParaRPr lang="en-US" dirty="0"/>
                    </a:p>
                  </a:txBody>
                  <a:tcPr anchor="ctr"/>
                </a:tc>
              </a:tr>
              <a:tr h="436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Adult Pathshala at </a:t>
                      </a:r>
                      <a:r>
                        <a:rPr lang="en-US" dirty="0" err="1" smtClean="0"/>
                        <a:t>Derasar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43668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General Help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Sujaini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Jeenal</a:t>
                      </a:r>
                      <a:r>
                        <a:rPr lang="en-US" dirty="0" smtClean="0"/>
                        <a:t>, Pinky</a:t>
                      </a:r>
                      <a:endParaRPr lang="en-US" dirty="0"/>
                    </a:p>
                  </a:txBody>
                  <a:tcPr/>
                </a:tc>
              </a:tr>
              <a:tr h="43668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Pathshala In-charge EC members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Dhiren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Khushbu</a:t>
                      </a:r>
                      <a:endParaRPr lang="en-US" dirty="0"/>
                    </a:p>
                  </a:txBody>
                  <a:tcPr/>
                </a:tc>
              </a:tr>
              <a:tr h="436683"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This year we will give </a:t>
                      </a:r>
                      <a:r>
                        <a:rPr lang="en-US" dirty="0" err="1" smtClean="0"/>
                        <a:t>Prabhavana</a:t>
                      </a:r>
                      <a:r>
                        <a:rPr lang="en-US" dirty="0" smtClean="0"/>
                        <a:t> after Pathshala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" y="1144577"/>
            <a:ext cx="11247120" cy="64008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64421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034" y="80211"/>
            <a:ext cx="69773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24543" y="260567"/>
            <a:ext cx="10929257" cy="884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JTVA </a:t>
            </a:r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Pathshala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Details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8291" y="1492058"/>
            <a:ext cx="11274878" cy="479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Time/Location</a:t>
            </a: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Location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Oakhill School (3210 Kinross Circle, Herndon, VA) very close to the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Derasar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10:30 AM -12:00 PM </a:t>
            </a:r>
            <a:r>
              <a:rPr lang="en-US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many parents requested us to change time for </a:t>
            </a:r>
            <a:r>
              <a:rPr lang="en-US" sz="12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Pathshala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class… so here’s the new time that you all asked for)</a:t>
            </a: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Pathshala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Year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27 September </a:t>
            </a:r>
            <a:r>
              <a:rPr lang="en-US" dirty="0"/>
              <a:t>2015 </a:t>
            </a:r>
            <a:r>
              <a:rPr lang="en-US" dirty="0" smtClean="0"/>
              <a:t>– 22 May 2016</a:t>
            </a:r>
            <a:endParaRPr lang="en-US" dirty="0"/>
          </a:p>
          <a:p>
            <a:pPr lvl="1"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Registration Process</a:t>
            </a: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ease the registration process you can either register online at -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http://jaintempleva.org/pathshala-students/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 you can drop off the attached form at the temple 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Pathshala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box near the refrigerator </a:t>
            </a: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Registration Fees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$100 - you can either pay with Check, Credit Card,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Paypal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or Direct Deposit. Make checks payable to Jain Temple of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Virgina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 algn="l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Registration deadline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20 September 2014</a:t>
            </a: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" y="1144577"/>
            <a:ext cx="11247120" cy="64008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2402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96127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Appendix</a:t>
            </a:r>
            <a:endParaRPr lang="en-US" sz="66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log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302" y="416927"/>
            <a:ext cx="12858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23411"/>
            <a:ext cx="12192000" cy="92242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63716"/>
            <a:ext cx="12192000" cy="92242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2475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034" y="80211"/>
            <a:ext cx="69773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24543" y="260567"/>
            <a:ext cx="10929257" cy="884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Palitana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Group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8292" y="1492058"/>
            <a:ext cx="3517088" cy="479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C00000"/>
                </a:solidFill>
              </a:rPr>
              <a:t>Generic Plan for Each Class</a:t>
            </a:r>
          </a:p>
          <a:p>
            <a:pPr algn="l"/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" y="1144577"/>
            <a:ext cx="11247120" cy="64008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51851" y="1500222"/>
            <a:ext cx="5401949" cy="479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rgbClr val="C00000"/>
                </a:solidFill>
              </a:rPr>
              <a:t>Books</a:t>
            </a:r>
            <a:endParaRPr lang="en-US" sz="2000" b="1" dirty="0">
              <a:solidFill>
                <a:srgbClr val="C00000"/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Jain Alphabets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Basics of Jainism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r>
              <a:rPr lang="en-US" sz="2000" b="1" dirty="0" err="1">
                <a:solidFill>
                  <a:srgbClr val="C00000"/>
                </a:solidFill>
              </a:rPr>
              <a:t>Derasar</a:t>
            </a:r>
            <a:r>
              <a:rPr lang="en-US" sz="2000" b="1" dirty="0">
                <a:solidFill>
                  <a:srgbClr val="C00000"/>
                </a:solidFill>
              </a:rPr>
              <a:t> Puja Days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Oct 11, Dec 6, Feb 28, April 24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will meet at the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derasar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above dates and perform 9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angh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puja at the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derasar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a group</a:t>
            </a: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endParaRPr lang="en-US" sz="1800" b="1" dirty="0" smtClean="0">
              <a:solidFill>
                <a:srgbClr val="C00000"/>
              </a:solidFill>
            </a:endParaRP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r>
              <a:rPr lang="en-US" sz="1800" b="1" dirty="0" err="1" smtClean="0">
                <a:solidFill>
                  <a:srgbClr val="C00000"/>
                </a:solidFill>
              </a:rPr>
              <a:t>Palitana</a:t>
            </a:r>
            <a:r>
              <a:rPr lang="en-US" sz="1800" b="1" dirty="0" smtClean="0">
                <a:solidFill>
                  <a:srgbClr val="C00000"/>
                </a:solidFill>
              </a:rPr>
              <a:t> Group Teachers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Pratiksha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Shah 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Shruti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Doshi</a:t>
            </a:r>
            <a:endParaRPr lang="en-US" sz="1800" b="1" dirty="0" smtClean="0">
              <a:solidFill>
                <a:srgbClr val="C00000"/>
              </a:solidFill>
            </a:endParaRP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1163" y="6213357"/>
            <a:ext cx="3941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This is just a generic plan </a:t>
            </a:r>
            <a:r>
              <a:rPr lang="en-US" sz="1200" i="1" dirty="0" smtClean="0"/>
              <a:t>- we will switch the topics order, introduce new topics, and update as </a:t>
            </a:r>
            <a:r>
              <a:rPr lang="en-US" sz="1200" i="1" dirty="0"/>
              <a:t>needed</a:t>
            </a:r>
          </a:p>
        </p:txBody>
      </p:sp>
      <p:sp>
        <p:nvSpPr>
          <p:cNvPr id="3" name="Rectangle 2"/>
          <p:cNvSpPr/>
          <p:nvPr/>
        </p:nvSpPr>
        <p:spPr>
          <a:xfrm>
            <a:off x="408215" y="2035445"/>
            <a:ext cx="3339193" cy="3095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Navkar</a:t>
            </a:r>
            <a:r>
              <a:rPr lang="en-US" dirty="0" smtClean="0"/>
              <a:t> Mantra and Prayer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8210" y="3091672"/>
            <a:ext cx="3339193" cy="29467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Activity/Game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4543" y="3607926"/>
            <a:ext cx="3339193" cy="3037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Sootras</a:t>
            </a:r>
            <a:r>
              <a:rPr lang="en-US" dirty="0" smtClean="0"/>
              <a:t> with meaning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8214" y="4614244"/>
            <a:ext cx="3339193" cy="3102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Jain Values – Jain Way Of Life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08213" y="5143390"/>
            <a:ext cx="3339193" cy="3102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Story and Homework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8213" y="5636943"/>
            <a:ext cx="3339193" cy="3102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with Prayer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8211" y="2579095"/>
            <a:ext cx="3339193" cy="3085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Jain Alphabets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4543" y="4120587"/>
            <a:ext cx="3339193" cy="3037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 </a:t>
            </a:r>
            <a:r>
              <a:rPr lang="en-US" dirty="0" err="1"/>
              <a:t>Bhagwan</a:t>
            </a:r>
            <a:r>
              <a:rPr lang="en-US" dirty="0"/>
              <a:t> names, </a:t>
            </a:r>
            <a:r>
              <a:rPr lang="en-US" dirty="0" err="1"/>
              <a:t>Tirth</a:t>
            </a:r>
            <a:r>
              <a:rPr lang="en-US" dirty="0"/>
              <a:t> places</a:t>
            </a:r>
          </a:p>
        </p:txBody>
      </p:sp>
    </p:spTree>
    <p:extLst>
      <p:ext uri="{BB962C8B-B14F-4D97-AF65-F5344CB8AC3E}">
        <p14:creationId xmlns:p14="http://schemas.microsoft.com/office/powerpoint/2010/main" val="273219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034" y="80211"/>
            <a:ext cx="69773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24543" y="260567"/>
            <a:ext cx="10929257" cy="884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Pavapuri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Group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8291" y="1492058"/>
            <a:ext cx="3737523" cy="479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C00000"/>
                </a:solidFill>
              </a:rPr>
              <a:t>Generic Plan for Each Class</a:t>
            </a:r>
          </a:p>
          <a:p>
            <a:pPr algn="l"/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" y="1144577"/>
            <a:ext cx="11247120" cy="64008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51851" y="1500222"/>
            <a:ext cx="5401949" cy="479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rgbClr val="C00000"/>
                </a:solidFill>
              </a:rPr>
              <a:t>Books</a:t>
            </a:r>
            <a:endParaRPr lang="en-US" sz="2000" b="1" dirty="0">
              <a:solidFill>
                <a:srgbClr val="C00000"/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203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203Q</a:t>
            </a: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r>
              <a:rPr lang="en-US" sz="2000" b="1" dirty="0" err="1">
                <a:solidFill>
                  <a:srgbClr val="C00000"/>
                </a:solidFill>
              </a:rPr>
              <a:t>Derasar</a:t>
            </a:r>
            <a:r>
              <a:rPr lang="en-US" sz="2000" b="1" dirty="0">
                <a:solidFill>
                  <a:srgbClr val="C00000"/>
                </a:solidFill>
              </a:rPr>
              <a:t> Puja Days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Oct 25, Jan 17, Mar 13, May 8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will meet at the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derasar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on above dates and perform 9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angh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puja at the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derasar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a group</a:t>
            </a: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r>
              <a:rPr lang="en-US" sz="1800" b="1" dirty="0" smtClean="0">
                <a:solidFill>
                  <a:srgbClr val="C00000"/>
                </a:solidFill>
              </a:rPr>
              <a:t>Teachers</a:t>
            </a:r>
            <a:endParaRPr lang="en-US" sz="1800" b="1" dirty="0">
              <a:solidFill>
                <a:srgbClr val="C00000"/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Sujata Shah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Bijal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(back-up)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1163" y="6213357"/>
            <a:ext cx="3941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This is just a generic plan </a:t>
            </a:r>
            <a:r>
              <a:rPr lang="en-US" sz="1200" i="1" dirty="0" smtClean="0"/>
              <a:t>- we will switch the topics order, introduce new topics, and update as </a:t>
            </a:r>
            <a:r>
              <a:rPr lang="en-US" sz="1200" i="1" dirty="0"/>
              <a:t>needed</a:t>
            </a:r>
          </a:p>
        </p:txBody>
      </p:sp>
      <p:sp>
        <p:nvSpPr>
          <p:cNvPr id="8" name="Rectangle 7"/>
          <p:cNvSpPr/>
          <p:nvPr/>
        </p:nvSpPr>
        <p:spPr>
          <a:xfrm>
            <a:off x="408215" y="2035445"/>
            <a:ext cx="3339193" cy="3095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Greetings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4543" y="2468418"/>
            <a:ext cx="3339193" cy="3037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Sootra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08210" y="3940758"/>
            <a:ext cx="3339193" cy="29467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Activity/Game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8209" y="3466142"/>
            <a:ext cx="3339193" cy="3102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Homework and Story time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08213" y="4489283"/>
            <a:ext cx="3339193" cy="3102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with prayer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48643" y="2971613"/>
            <a:ext cx="3339193" cy="3095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Stuti</a:t>
            </a:r>
            <a:r>
              <a:rPr lang="en-US" dirty="0" smtClean="0"/>
              <a:t>/</a:t>
            </a:r>
            <a:r>
              <a:rPr lang="en-US" dirty="0" err="1" smtClean="0"/>
              <a:t>Stavan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4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034" y="80211"/>
            <a:ext cx="69773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24543" y="260567"/>
            <a:ext cx="10929257" cy="8840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Sametsikhar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Group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28292" y="1492058"/>
            <a:ext cx="3533416" cy="479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C00000"/>
                </a:solidFill>
              </a:rPr>
              <a:t>Generic Plan for Each Class</a:t>
            </a:r>
          </a:p>
          <a:p>
            <a:pPr algn="l"/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" y="1144577"/>
            <a:ext cx="11247120" cy="64008"/>
          </a:xfrm>
          <a:prstGeom prst="rect">
            <a:avLst/>
          </a:prstGeom>
          <a:ln w="12700">
            <a:solidFill>
              <a:srgbClr val="C00000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951851" y="1500222"/>
            <a:ext cx="5401949" cy="479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rgbClr val="C00000"/>
                </a:solidFill>
              </a:rPr>
              <a:t>Books</a:t>
            </a:r>
            <a:endParaRPr lang="en-US" sz="2000" b="1" dirty="0">
              <a:solidFill>
                <a:srgbClr val="C00000"/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Pratikraman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Sutra Book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Jain Puja Book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Jain Philosophy &amp; Practice 1</a:t>
            </a: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r>
              <a:rPr lang="en-US" sz="2000" b="1" dirty="0" err="1">
                <a:solidFill>
                  <a:srgbClr val="C00000"/>
                </a:solidFill>
              </a:rPr>
              <a:t>Derasar</a:t>
            </a:r>
            <a:r>
              <a:rPr lang="en-US" sz="2000" b="1" dirty="0">
                <a:solidFill>
                  <a:srgbClr val="C00000"/>
                </a:solidFill>
              </a:rPr>
              <a:t> Puja Days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 8, Jan 31, Mar 27, May 22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will meet at the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derasar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on above dates and perform 9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angh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puja at the </a:t>
            </a:r>
            <a:r>
              <a:rPr lang="en-US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derasar</a:t>
            </a:r>
            <a:r>
              <a:rPr 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a group</a:t>
            </a: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endParaRPr lang="en-US" sz="1800" b="1" dirty="0" smtClean="0">
              <a:solidFill>
                <a:srgbClr val="C00000"/>
              </a:solidFill>
            </a:endParaRPr>
          </a:p>
          <a:p>
            <a:pPr algn="l">
              <a:lnSpc>
                <a:spcPct val="80000"/>
              </a:lnSpc>
              <a:buClr>
                <a:srgbClr val="C00000"/>
              </a:buClr>
            </a:pPr>
            <a:r>
              <a:rPr lang="en-US" sz="1800" b="1" dirty="0" smtClean="0">
                <a:solidFill>
                  <a:srgbClr val="C00000"/>
                </a:solidFill>
              </a:rPr>
              <a:t>Teachers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Purvi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Parikh</a:t>
            </a: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Hita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Doshi</a:t>
            </a:r>
            <a:r>
              <a: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(back-up)</a:t>
            </a: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68275" indent="-168275" algn="l">
              <a:lnSpc>
                <a:spcPct val="8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1163" y="6213357"/>
            <a:ext cx="3941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This is just a generic plan </a:t>
            </a:r>
            <a:r>
              <a:rPr lang="en-US" sz="1200" i="1" dirty="0" smtClean="0"/>
              <a:t>- we will switch the topics order, introduce new topics, and update as </a:t>
            </a:r>
            <a:r>
              <a:rPr lang="en-US" sz="1200" i="1" dirty="0"/>
              <a:t>needed</a:t>
            </a:r>
          </a:p>
        </p:txBody>
      </p:sp>
      <p:sp>
        <p:nvSpPr>
          <p:cNvPr id="8" name="Rectangle 7"/>
          <p:cNvSpPr/>
          <p:nvPr/>
        </p:nvSpPr>
        <p:spPr>
          <a:xfrm>
            <a:off x="408215" y="2035445"/>
            <a:ext cx="3339193" cy="3095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Navkar</a:t>
            </a:r>
            <a:r>
              <a:rPr lang="en-US" dirty="0" smtClean="0"/>
              <a:t> Mantra and Prayer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8210" y="3091672"/>
            <a:ext cx="3339193" cy="29467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Explanation of </a:t>
            </a:r>
            <a:r>
              <a:rPr lang="en-US" dirty="0" err="1" smtClean="0"/>
              <a:t>Sootras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4543" y="3607926"/>
            <a:ext cx="3339193" cy="3037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Stuti</a:t>
            </a:r>
            <a:r>
              <a:rPr lang="en-US" dirty="0" smtClean="0"/>
              <a:t> / </a:t>
            </a:r>
            <a:r>
              <a:rPr lang="en-US" dirty="0" err="1" smtClean="0"/>
              <a:t>Stavan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8214" y="4614244"/>
            <a:ext cx="3339193" cy="3102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Jain Principles &amp; Concepts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8213" y="5636943"/>
            <a:ext cx="3339193" cy="3102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with Prayer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8211" y="2579095"/>
            <a:ext cx="3339193" cy="30859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Sootras</a:t>
            </a:r>
            <a:endParaRPr lang="en-US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24543" y="4120587"/>
            <a:ext cx="3339193" cy="3037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8213" y="5143390"/>
            <a:ext cx="3339193" cy="3102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872</Words>
  <Application>Microsoft Office PowerPoint</Application>
  <PresentationFormat>Widescreen</PresentationFormat>
  <Paragraphs>182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JTVA Pathshala</vt:lpstr>
      <vt:lpstr>PowerPoint Presentation</vt:lpstr>
      <vt:lpstr>PowerPoint Presentation</vt:lpstr>
      <vt:lpstr>PowerPoint Presentation</vt:lpstr>
      <vt:lpstr>PowerPoint Presentation</vt:lpstr>
      <vt:lpstr>Appendix</vt:lpstr>
      <vt:lpstr>PowerPoint Presentation</vt:lpstr>
      <vt:lpstr>PowerPoint Presentation</vt:lpstr>
      <vt:lpstr>PowerPoint Presentation</vt:lpstr>
      <vt:lpstr>PowerPoint Presentation</vt:lpstr>
    </vt:vector>
  </TitlesOfParts>
  <Company>U.S.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pratips</dc:creator>
  <cp:lastModifiedBy>pratips</cp:lastModifiedBy>
  <cp:revision>47</cp:revision>
  <dcterms:created xsi:type="dcterms:W3CDTF">2015-05-08T15:46:21Z</dcterms:created>
  <dcterms:modified xsi:type="dcterms:W3CDTF">2015-09-11T12:13:38Z</dcterms:modified>
</cp:coreProperties>
</file>